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58" r:id="rId4"/>
    <p:sldId id="269" r:id="rId5"/>
    <p:sldId id="268" r:id="rId6"/>
    <p:sldId id="267" r:id="rId7"/>
    <p:sldId id="266" r:id="rId8"/>
    <p:sldId id="265" r:id="rId9"/>
    <p:sldId id="264" r:id="rId10"/>
    <p:sldId id="262" r:id="rId11"/>
    <p:sldId id="260" r:id="rId12"/>
    <p:sldId id="259" r:id="rId13"/>
    <p:sldId id="276" r:id="rId14"/>
    <p:sldId id="275" r:id="rId15"/>
    <p:sldId id="261" r:id="rId16"/>
    <p:sldId id="263" r:id="rId17"/>
    <p:sldId id="273" r:id="rId18"/>
    <p:sldId id="272" r:id="rId19"/>
    <p:sldId id="271" r:id="rId20"/>
    <p:sldId id="274" r:id="rId21"/>
    <p:sldId id="270" r:id="rId22"/>
    <p:sldId id="277" r:id="rId23"/>
    <p:sldId id="283" r:id="rId24"/>
    <p:sldId id="282" r:id="rId25"/>
    <p:sldId id="281" r:id="rId26"/>
    <p:sldId id="280" r:id="rId27"/>
    <p:sldId id="279" r:id="rId28"/>
    <p:sldId id="284" r:id="rId29"/>
    <p:sldId id="286" r:id="rId30"/>
    <p:sldId id="287" r:id="rId31"/>
    <p:sldId id="285" r:id="rId32"/>
    <p:sldId id="278" r:id="rId33"/>
    <p:sldId id="288" r:id="rId34"/>
    <p:sldId id="289" r:id="rId35"/>
    <p:sldId id="292" r:id="rId36"/>
    <p:sldId id="291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0F6D5B-6FFC-4AB3-8679-E3E532AE2A03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010562-F890-466D-89C7-DADF3F4615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899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1226008125_vista-wallpaper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3568" y="782121"/>
            <a:ext cx="7416824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Программа развития</a:t>
            </a:r>
            <a:endParaRPr lang="ru-RU" sz="32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муниципального бюджетного дошкольного образовательного учреждения</a:t>
            </a:r>
            <a:endParaRPr lang="ru-RU" sz="32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«Детский сад присмотра и оздоровления</a:t>
            </a:r>
            <a:endParaRPr lang="ru-RU" sz="32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№ 6 «Звездочка» города Азнакаево</a:t>
            </a:r>
            <a:endParaRPr lang="ru-RU" sz="32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Азнакаевского</a:t>
            </a:r>
            <a:r>
              <a:rPr lang="ru-RU" sz="32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муниципального района РТ</a:t>
            </a:r>
            <a:endParaRPr lang="ru-RU" sz="32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на 2017-2022 гг.</a:t>
            </a:r>
            <a:endParaRPr lang="ru-RU" sz="32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3185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1226008125_vista-wallpaper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7544" y="428178"/>
            <a:ext cx="799288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Назначением  Программы развития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ДОУ является  мобилизация всего коллектива на достижение цели развития – переходу от традиций  к новому качеству педагогического процесса, направленного на образование, воспитание и развитие детей нового поколения: физически развитых, любознательных, активных, эмоционально отзывчивых, владеющих средствами  общения и способами взаимодействия со сверстниками и взрослыми людьми,  способных управлять своим поведением и планировать действия, способных решать интеллектуальные и личностные задачи, имеющих представления  о себе, семье, обществе, государстве, мире, природе, овладевших предпосылками учебной деятельности, высоконравственных, социально адаптированных, способных осознавать ответственность за свою деятельность.</a:t>
            </a:r>
          </a:p>
        </p:txBody>
      </p:sp>
    </p:spTree>
    <p:extLst>
      <p:ext uri="{BB962C8B-B14F-4D97-AF65-F5344CB8AC3E}">
        <p14:creationId xmlns:p14="http://schemas.microsoft.com/office/powerpoint/2010/main" val="759513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1226008125_vista-wallpaper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9512" y="26408"/>
            <a:ext cx="8964488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Целевые индикаторы и показатели Программы</a:t>
            </a:r>
            <a:endParaRPr lang="ru-RU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увеличение охвата детей дошкольным образованием;</a:t>
            </a:r>
          </a:p>
          <a:p>
            <a:pPr lvl="0"/>
            <a:r>
              <a:rPr lang="ru-RU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активная реализация  ФГОС ДО;</a:t>
            </a:r>
          </a:p>
          <a:p>
            <a:pPr lvl="0"/>
            <a:r>
              <a:rPr lang="ru-RU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обеспечение равных стартовых возможностей дошкольников с разным уровнем физического и психического развития;</a:t>
            </a:r>
          </a:p>
          <a:p>
            <a:pPr lvl="0"/>
            <a:r>
              <a:rPr lang="ru-RU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число воспитанников, имеющих стойкую положительную динамику в состоянии здоровья;</a:t>
            </a:r>
          </a:p>
          <a:p>
            <a:pPr lvl="0"/>
            <a:r>
              <a:rPr lang="ru-RU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увеличение количества работников, имеющих  курсы повышения квалификации по ФГОС ДО;</a:t>
            </a:r>
          </a:p>
          <a:p>
            <a:pPr lvl="0"/>
            <a:r>
              <a:rPr lang="ru-RU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число педагогов и специалистов, участвующих в инновационных процессах, владеющих и использующих в своей практике ИКТ; эффективные, современные технологии; число педагогов, имеющих высшее педагогическое образование, высшую и первую квалификационную категорию;</a:t>
            </a:r>
          </a:p>
          <a:p>
            <a:pPr lvl="0"/>
            <a:r>
              <a:rPr lang="ru-RU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число воспитанников, участвующих в педагогических событиях муниципального, регионального и федерального уровня;</a:t>
            </a:r>
          </a:p>
          <a:p>
            <a:pPr lvl="0"/>
            <a:r>
              <a:rPr lang="ru-RU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число воспитанников, занятых в системе дополнительного образования; удовлетворённость услугами дополнительного образования;</a:t>
            </a:r>
          </a:p>
          <a:p>
            <a:pPr lvl="0"/>
            <a:r>
              <a:rPr lang="ru-RU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число семей, охваченных  системой специальной помощи детям раннего возраста, и  их удовлетворённость;</a:t>
            </a:r>
          </a:p>
          <a:p>
            <a:pPr lvl="0"/>
            <a:r>
              <a:rPr lang="ru-RU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участие педагогического коллектива ДОУ в распространении опыта на муниципальном, региональном и федеральном уровне и формирование имиджа ДОУ;</a:t>
            </a:r>
          </a:p>
          <a:p>
            <a:pPr lvl="0"/>
            <a:r>
              <a:rPr lang="ru-RU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число социальных партнёров, их необходимость и достаточность, качественные показатели  совместных  проектов;</a:t>
            </a:r>
          </a:p>
          <a:p>
            <a:pPr lvl="0"/>
            <a:r>
              <a:rPr lang="ru-RU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качественные и количественные изменения в материально-технической базе ДОУ.</a:t>
            </a:r>
          </a:p>
          <a:p>
            <a:endParaRPr lang="ru-RU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888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1226008125_vista-wallpaper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62053" y="1844824"/>
            <a:ext cx="7632848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Основной программой,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реализуемой в МБДОУ, обеспечивающей це­лостность </a:t>
            </a:r>
            <a:r>
              <a:rPr lang="ru-RU" sz="24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воспитательно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-образовательного процесса, является примерная общеобразовательная программа «От рождения до школы» под редакцией Н.Е. </a:t>
            </a:r>
            <a:r>
              <a:rPr lang="ru-RU" sz="24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Вераксы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, Т.С. Комаровой, М.А. Васильевой, региональная программа дошкольного образования. Р.К. </a:t>
            </a:r>
            <a:r>
              <a:rPr lang="ru-RU" sz="24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Шаеховой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7391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1226008125_vista-wallpaper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59502" y="705177"/>
            <a:ext cx="828092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Парциальные программы: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«Юный эколог» (С.Н. Николаева);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«Основы безопасности жизни» (О.Н. Князева, А.Н. Авдеева, Р. </a:t>
            </a:r>
            <a:r>
              <a:rPr lang="ru-RU" sz="24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Стеркина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«Конструирование в детском саду» (Л.В. </a:t>
            </a:r>
            <a:r>
              <a:rPr lang="ru-RU" sz="24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Куцакова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«Математические ступеньки» (</a:t>
            </a:r>
            <a:r>
              <a:rPr lang="ru-RU" sz="24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Е.В.Колесникова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Коррекционные программы: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«Программа обучения детей с недоразвитием фонематического строя речи»   (подготовительная к школе группа) (Г.А. Каше, Т.Б. Филичева); 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«Коррекционно-развивающее обучение и воспитание для детей с нарушением интеллекта» (Е.А. </a:t>
            </a:r>
            <a:r>
              <a:rPr lang="ru-RU" sz="24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Стребелева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, Е.А. </a:t>
            </a:r>
            <a:r>
              <a:rPr lang="ru-RU" sz="24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Екжанова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207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1226008125_vista-wallpaper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628233"/>
            <a:ext cx="864096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Региональные: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бакчасында</a:t>
            </a: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тәрбия</a:t>
            </a: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0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әм</a:t>
            </a: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белем</a:t>
            </a: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бирү</a:t>
            </a: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», национально-региональный компонент программы </a:t>
            </a:r>
            <a:r>
              <a:rPr lang="ru-RU" sz="20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К.В.Закирова</a:t>
            </a: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Р.А.Бурганова</a:t>
            </a: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Г.А.Галиева</a:t>
            </a: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Туган</a:t>
            </a: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20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табигате</a:t>
            </a: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белән</a:t>
            </a: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танышу</a:t>
            </a: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», </a:t>
            </a:r>
            <a:r>
              <a:rPr lang="ru-RU" sz="20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Р.А.Бурганова</a:t>
            </a: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Региональная программа дошкольного образования – «</a:t>
            </a:r>
            <a:r>
              <a:rPr lang="ru-RU" sz="20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Төбәкнең</a:t>
            </a: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мәктәпкәчә</a:t>
            </a: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белем</a:t>
            </a: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бирү</a:t>
            </a: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программасы</a:t>
            </a: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», Р.К. </a:t>
            </a:r>
            <a:r>
              <a:rPr lang="ru-RU" sz="20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Шаехова</a:t>
            </a: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бакчасында</a:t>
            </a: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татар теле </a:t>
            </a:r>
            <a:r>
              <a:rPr lang="ru-RU" sz="20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өйрәту</a:t>
            </a: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: программа, методик </a:t>
            </a:r>
            <a:r>
              <a:rPr lang="ru-RU" sz="20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кинәшләр</a:t>
            </a: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, диагностика», </a:t>
            </a:r>
            <a:r>
              <a:rPr lang="ru-RU" sz="20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З.М.Зарипова</a:t>
            </a: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Р.С.Исаева</a:t>
            </a: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Р.Г.Кидричева</a:t>
            </a: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бакчасында</a:t>
            </a: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рук </a:t>
            </a:r>
            <a:r>
              <a:rPr lang="ru-RU" sz="20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балаларына</a:t>
            </a: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татар теле </a:t>
            </a:r>
            <a:r>
              <a:rPr lang="ru-RU" sz="20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өйрәту</a:t>
            </a: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: программа, методик </a:t>
            </a:r>
            <a:r>
              <a:rPr lang="ru-RU" sz="20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кинәшләр</a:t>
            </a: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, диагностика», </a:t>
            </a:r>
            <a:r>
              <a:rPr lang="ru-RU" sz="20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З.М.Зарипова</a:t>
            </a: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Р.С.Исаева</a:t>
            </a: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Р.Г.Кидрячева</a:t>
            </a: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tt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Сөенеч </a:t>
            </a: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- Радость познания»»</a:t>
            </a:r>
            <a:r>
              <a:rPr lang="tt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- р</a:t>
            </a:r>
            <a:r>
              <a:rPr lang="ru-RU" sz="20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егиональная</a:t>
            </a: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программа дошкольного образования</a:t>
            </a:r>
            <a:r>
              <a:rPr lang="tt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lang="ru-RU" sz="20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Р.К. </a:t>
            </a:r>
            <a:r>
              <a:rPr lang="ru-RU" sz="20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Шаехова</a:t>
            </a: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«Обучение детей дошкольного возраста правилам безопасного поведения на дорогах»- учебное пособие, </a:t>
            </a:r>
            <a:r>
              <a:rPr lang="ru-RU" sz="20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Р.Н.Минниханов</a:t>
            </a: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, Д.</a:t>
            </a:r>
            <a:r>
              <a:rPr lang="tt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.Мустафин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tt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Мәктәпкәчә яшьтәге балаларны  юлларда үзләрен хәвефсез тоту кагыйдәләренә өйрәтү</a:t>
            </a: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tt-RU" sz="2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, укыту әсбабы, Р.Н.Миңнеханов, Д.М.Мостафин</a:t>
            </a:r>
            <a:endParaRPr lang="ru-RU" sz="20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318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1226008125_vista-wallpaper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2016715"/>
            <a:ext cx="763284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 детском саду используется программа С. Николаевой «Юный эколог». В группах созданы «Ц</a:t>
            </a:r>
            <a:r>
              <a:rPr lang="tt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ентры познания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», где дошкольники занимаются экспериментально - поисковой деятельностью. Все свои наблюдения они фиксируют в своих дневниках наблюдений.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6861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1226008125_vista-wallpaper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11560" y="1371540"/>
            <a:ext cx="820891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 соответствии с резолюцией секции №3 республиканского августовского совещания работников образования и науки 2012 года «Обновление содержания дошкольного образования через внедрение инновационных образовательных технологий» с 1 сентября 2012 года в ДОУ реализуются учебно-методические комплекты (УМК) по обучению детей татарскому языку. Программы, реализуемые в детском саду, подчинены единой концепции развития двуязычия. 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76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1226008125_vista-wallpaper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4345" y="483051"/>
            <a:ext cx="864096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Целенаправленная физкультурно-оздоровительная работа позволила нам достичь устойчивых результатов в снижении уровня заболеваемости дошкольников. Этому способствовали следующие факторы: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медицинский кабинет, оснащенный современным медицинским оборудованием;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физиотерапевтический кабинет;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сенсорный кабинет;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спортивный зал, оборудованный нетрадиционными пособиями;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наличие в штате инструктора по физическому воспитанию;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обеспеченность дошкольного учреждения медицинскими кадрами (врач, медицинская сестра физиотерапевтического кабинета, медицинская сестра по массажу);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оздоровительный комплекс;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ароматерапия;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галокамера</a:t>
            </a:r>
            <a:r>
              <a:rPr lang="ru-RU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сауна;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ингаляторий;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ионизация;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фитотерапия;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летний бассейн;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-коррекция плоскостопия и исправление сколиоза (ЛФК);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тренажерный зал;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сухой бассейн;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389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1226008125_vista-wallpaper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9552" y="1772816"/>
            <a:ext cx="792088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 ДОУ реализуются следующие проекты: «Играя развиваемся», «Я – сам!», «Здоровье в движении», «Ловкие пальчики», «Я и мое тело», «Волшебная иголочка».</a:t>
            </a:r>
          </a:p>
          <a:p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Совместная деятельность, тесное дружеское общение сближает взрослых и детей, создает положительный эмоциональный комфорт в  ДОУ.</a:t>
            </a:r>
          </a:p>
        </p:txBody>
      </p:sp>
    </p:spTree>
    <p:extLst>
      <p:ext uri="{BB962C8B-B14F-4D97-AF65-F5344CB8AC3E}">
        <p14:creationId xmlns:p14="http://schemas.microsoft.com/office/powerpoint/2010/main" val="182670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1226008125_vista-wallpaper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9512" y="692696"/>
            <a:ext cx="871296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 ДОУ функционируют 10 дополнительных образовательных услуг: «</a:t>
            </a:r>
            <a:r>
              <a:rPr lang="ru-RU" sz="24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Речевичок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»   (формирование логопедических навыков), «</a:t>
            </a:r>
            <a:r>
              <a:rPr lang="ru-RU" sz="24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Звукарик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»  (формирование логопедических навыков) «Веселый каблучок»  (танцевальный кружок), «Пять жемчужин здоровья» (профилактика нарушений  осанки и  плоскостопия), «Веселый счет»   (развитие познавательных способностей детей по математике), «Золотая нотка»  (развитие ритмического и музыкального слуха), «Непоседы» (общее развитие средствами музыки), «Танцевальная мозаика» (развитие координации, гибкости и эмоциональности при выполнении танцевальных упражнений), «Радуга творчества» (развитие детей нетрадиционным и традиционным техникам рисования), «Озорная кисточка» (развитие худ. -  эстетических  способностей), «</a:t>
            </a:r>
            <a:r>
              <a:rPr lang="ru-RU" sz="24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Нехворайка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» - массаж по назначению врача</a:t>
            </a:r>
          </a:p>
        </p:txBody>
      </p:sp>
    </p:spTree>
    <p:extLst>
      <p:ext uri="{BB962C8B-B14F-4D97-AF65-F5344CB8AC3E}">
        <p14:creationId xmlns:p14="http://schemas.microsoft.com/office/powerpoint/2010/main" val="2230801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1226008125_vista-wallpaper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1373281"/>
            <a:ext cx="813690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Деятельность ДОУ базируется на </a:t>
            </a:r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концептуальных идеях:</a:t>
            </a:r>
            <a:endParaRPr lang="ru-RU" sz="24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реализация в детских садах педагогики развития;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личностно-ориентированное отношение к ребенку;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творческая самостоятельность и профессиональный рост педагогов;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достижение нового современного качества дошкольного образования на основе сохранения его фундаментальности и соответствия актуальным и перспективным потребностям личности, общества и государства;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обеспечение государственных гарантий доступности качественного образования.</a:t>
            </a:r>
          </a:p>
          <a:p>
            <a:pPr marL="285750" indent="-285750">
              <a:buFont typeface="Arial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87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1226008125_vista-wallpaper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31540" y="912197"/>
            <a:ext cx="828092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Главная задача</a:t>
            </a:r>
            <a:r>
              <a:rPr lang="ru-RU" sz="2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коллектива детского сада ‑ не только максимальное развитие личности каждого воспитанника, но и формирование ее готовности к дальнейшему развитию. </a:t>
            </a:r>
            <a:r>
              <a:rPr lang="ru-RU" sz="28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Инструментом</a:t>
            </a:r>
            <a:r>
              <a:rPr lang="ru-RU" sz="2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решения задачи является </a:t>
            </a:r>
            <a:r>
              <a:rPr lang="ru-RU" sz="28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воспитательная система</a:t>
            </a:r>
            <a:r>
              <a:rPr lang="ru-RU" sz="2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ДОУ.</a:t>
            </a:r>
          </a:p>
          <a:p>
            <a:r>
              <a:rPr lang="ru-RU" sz="28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Цель </a:t>
            </a:r>
            <a:r>
              <a:rPr lang="ru-RU" sz="2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концепции: создание благоприятных социально-педагогических условий для максимального развития ребенка, раскрытия его способностей и его самореализации.</a:t>
            </a:r>
          </a:p>
          <a:p>
            <a:r>
              <a:rPr lang="ru-RU" sz="28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Объект</a:t>
            </a:r>
            <a:r>
              <a:rPr lang="ru-RU" sz="2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воздействия концепции: дети дошкольного возраста.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29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1226008125_vista-wallpaper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1401157"/>
            <a:ext cx="784887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Главные ценности:</a:t>
            </a:r>
            <a:endParaRPr lang="ru-RU" sz="24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ребенок, как уникальная развивающаяся личность;</a:t>
            </a:r>
          </a:p>
          <a:p>
            <a:pPr lvl="0"/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педагог, как личность, носитель образования;</a:t>
            </a:r>
          </a:p>
          <a:p>
            <a:pPr lvl="0"/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командная работа, как основа достижения целей и успеха;</a:t>
            </a:r>
          </a:p>
          <a:p>
            <a:pPr lvl="0"/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стремление к качеству, совершенству;</a:t>
            </a:r>
          </a:p>
          <a:p>
            <a:pPr lvl="0"/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культура организации, взаимоотношений;</a:t>
            </a:r>
          </a:p>
          <a:p>
            <a:pPr lvl="0"/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семья, как основная среда личностного развития ребенка, сотрудничество с ней.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7494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1226008125_vista-wallpaper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659011"/>
            <a:ext cx="799288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Стратегическими направлениями деятельности детского сада по повышению конкурентоспособности, являются: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создание новых условий и форм организации образовательного процесса (предпочтение отдается совместной и самостоятельной деятельности детей);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использование в практике работы новых образовательных программ  и технологий (проектная деятельность, применение информационных технологий и др.); 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поиск новых подходов к анализу и содержанию образования детей дошкольного возраста (на основе формирования компетентностей);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совершенствование системы  </a:t>
            </a:r>
            <a:r>
              <a:rPr lang="ru-RU" sz="24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здоровьесберегающей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деятельности;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информатизация дошкольного образования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4783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1226008125_vista-wallpaper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1560" y="335845"/>
            <a:ext cx="792088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</a:p>
          <a:p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ЭТАПЫ РЕАЛИЗАЦИИ ПРОГРАММЫ:</a:t>
            </a:r>
            <a:endParaRPr lang="ru-RU" sz="24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1 этап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(2017 –2018 гг.) – изучение, внедрение - организационно-мобилизационный: диагностика имеющихся ресурсов, разработка основных мероприятий Программы, подготовка соответствующих условий для ее реализации и начало выполнения Программы.</a:t>
            </a:r>
          </a:p>
          <a:p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2 этап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(2018 –2021) –  реализация - экспертно - поисковый: практическая реализация стратегических задач Программы.</a:t>
            </a:r>
          </a:p>
          <a:p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3 этап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(2021-2022) – </a:t>
            </a:r>
            <a:r>
              <a:rPr lang="ru-RU" sz="24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итогово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- обобщающий: подведение итогов и соотнесение результатов деятельности с целями и задачами по основным направлениям реализации Программы, распространение их результатов и разработку Программы развития на следующий период.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9293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1226008125_vista-wallpaper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4819735"/>
              </p:ext>
            </p:extLst>
          </p:nvPr>
        </p:nvGraphicFramePr>
        <p:xfrm>
          <a:off x="251520" y="548680"/>
          <a:ext cx="8640960" cy="6087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87372"/>
                <a:gridCol w="2987372"/>
                <a:gridCol w="605959"/>
                <a:gridCol w="605959"/>
                <a:gridCol w="484766"/>
                <a:gridCol w="484766"/>
                <a:gridCol w="484766"/>
              </a:tblGrid>
              <a:tr h="243696"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Проект 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Направление развития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 anchor="b">
                    <a:noFill/>
                  </a:tcPr>
                </a:tc>
                <a:tc gridSpan="5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Период реализации, годы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310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Содержательные характеристики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2017–2018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2018–2019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2019–2020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2020–2021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2021–2022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 anchor="ctr">
                    <a:noFill/>
                  </a:tcPr>
                </a:tc>
              </a:tr>
              <a:tr h="24369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</a:tr>
              <a:tr h="21120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Программное обеспечение, методики, технологии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Создание и внедрение в практику образовательной программы ДОУ в соответствии с требованиями ФГОС ДО.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Обновление основных и дополнительных образовательных программ.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Внедрение технологий проектной деятельности.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Реализация УМК по обучению детей двум государственным языкам РТ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</a:tr>
              <a:tr h="48739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Информатизация дошкольного образования 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Внедрение информационных технологий в образовательный и управленческий процесс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</a:tr>
              <a:tr h="57933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Здоровьесберегающие технологии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Внедрение здоровьесберегающих технологий в педагогический процесс ДОУ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</a:tr>
              <a:tr h="44959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 Безопасность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образовательного процесса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Укрепление материально-технической базы детского сада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</a:tr>
              <a:tr h="3706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 Кадровая политика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Повышение профессионального мастерства педагогов.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574" marR="19574" marT="0" marB="0">
                    <a:noFill/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59532" y="-171400"/>
            <a:ext cx="8424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</a:p>
          <a:p>
            <a:r>
              <a:rPr lang="ru-RU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ПЛАН ДЕЯТЕЛЬНОСТИ ПО РЕАЛИЗАЦИИ ПРОГРАММЫ (ПРОЕКТЫ)</a:t>
            </a:r>
            <a:endParaRPr lang="ru-RU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290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1226008125_vista-wallpaper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9532" y="474345"/>
            <a:ext cx="842493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Проект 1. Программное обеспечение, методики, технологии</a:t>
            </a:r>
            <a:endParaRPr lang="ru-RU" sz="24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Содержание образовательного процесса в дошкольном образовательном учреждении определяется образовательной программой детского сада, разработанной, принятой и реализуемой в соответствии с федеральным государственным образовательным стандартом дошкольного образования и условиям его реализации, с учетом особенностей психофизического развития и возможностей детей - воспитанников ДОУ.</a:t>
            </a:r>
          </a:p>
          <a:p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Проблема: 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Объективная необходимость переориентировать педагогов на приоритет совместной и самостоятельной деятельности детей, использование инновационных программ и технологий в решении данной проблемы.</a:t>
            </a:r>
          </a:p>
          <a:p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Цел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ь: обучение педагогов ДОУ технологиям проектирования и естественного включения семьи в проектную деятельность.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165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1226008125_vista-wallpaper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52547" y="836712"/>
            <a:ext cx="8208912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1.Переориентировать педагогов на приоритет совместной и самостоятельной деятельности ребенка, обучить педагогов методам вовлечения семей в проектную деятельность. </a:t>
            </a:r>
          </a:p>
          <a:p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2. Вовлекать родителей в построение индивидуального образовательного маршрута ребенка, посредством постоянного их информирования.</a:t>
            </a:r>
          </a:p>
          <a:p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3. Развивать социальное партнерство в процессе вовлечения детей дошкольного возраста в проектную деятельность.</a:t>
            </a:r>
          </a:p>
          <a:p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4. Организовать эффективное взаимодействие с партнерами детского сада.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8626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1226008125_vista-wallpaper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19572" y="289679"/>
            <a:ext cx="7704856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Ожидаемый результат:</a:t>
            </a:r>
            <a:endParaRPr lang="ru-RU" sz="24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оптимизация условий организации </a:t>
            </a:r>
            <a:r>
              <a:rPr lang="ru-RU" sz="24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воспитательно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-образовательного процесса в ДОУ (развивающая среда, методическое сопровождение и др.);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повышение качества управления ДОУ;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совершенствование профессионального мастерства педагогов с внедрением наиболее активных форм и методов работы;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построение </a:t>
            </a:r>
            <a:r>
              <a:rPr lang="ru-RU" sz="24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воспитательно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-образовательной работы в ДОУ в соответствии с ФГОС ДО и программой «От рождения до школы» (Н.Е. </a:t>
            </a:r>
            <a:r>
              <a:rPr lang="ru-RU" sz="24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Веракса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, Т.С. Комарова. М.А. Васильева).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овладение педагогами методами и приемами работы по УМК, ФГОС ДО.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создание условий для общения детей на двух государственных языках Республики Татарстан.</a:t>
            </a:r>
          </a:p>
          <a:p>
            <a:pPr marL="285750" indent="-285750">
              <a:buFont typeface="Arial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898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1226008125_vista-wallpaper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3548" y="1844824"/>
            <a:ext cx="813690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Проект 2. Информатизация дошкольного образования</a:t>
            </a:r>
            <a:endParaRPr lang="ru-RU" sz="24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Проблема: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Объективная необходимость в обработке большого объема управленческой и педагогической информации при осуществлении личностно-ориентированной модели образования. Недооценка роли компьютерных технологий в решении этой проблемы. </a:t>
            </a:r>
          </a:p>
          <a:p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Цел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ь: Повышение уровня профессионального мастерства сотрудников детского сада в применении ИКТ, интерактивных досок и графических планшетов.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463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1226008125_vista-wallpaper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332656"/>
            <a:ext cx="8568952" cy="664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Ожидаемый результат:</a:t>
            </a:r>
            <a:endParaRPr lang="ru-RU" sz="24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Применение профессионального стандарта педагога при определении квалификации педагога и обеспечении подготовки педагогов для получения высоких результатов их труда; содействие вовлечению педагогов в решение задач повышения качества образования.</a:t>
            </a:r>
          </a:p>
          <a:p>
            <a:pPr lvl="0"/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Преодоление дефицита учебно-методических материалов и повышение уровня компетентности педагогов.</a:t>
            </a:r>
          </a:p>
          <a:p>
            <a:pPr lvl="0"/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Пополнение и дальнейшее укрепление материально-технической базы ДОУ в соответствии  с ФГОС ДО для поддержки разнообразия детства.</a:t>
            </a:r>
          </a:p>
          <a:p>
            <a:pPr lvl="0"/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Участие в проектах района, региона, страны через выход в глобальный </a:t>
            </a:r>
            <a:r>
              <a:rPr lang="ru-RU" sz="24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Internet</a:t>
            </a:r>
            <a:endParaRPr lang="ru-RU" sz="24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Улучшение качества реализации образовательной деятельности и распространение опыта работы</a:t>
            </a:r>
          </a:p>
          <a:p>
            <a:pPr lvl="0"/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Постоянное информирование родителей о деятельности учреждения, достижениях ребенка и получение обратной связи.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7210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1226008125_vista-wallpaper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13693" y="1028343"/>
            <a:ext cx="756084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Проект 3.  Здоровье. </a:t>
            </a:r>
            <a:r>
              <a:rPr lang="ru-RU" sz="2400" b="1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Здоровьесберегающие</a:t>
            </a:r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технологии</a:t>
            </a:r>
            <a:endParaRPr lang="en-US" sz="24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Проблема: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Увеличение числа часто болеющих детей в ДОУ, требующих усиленного проведения санитарно-гигиенических, профилактических и оздоровительных мероприятий.</a:t>
            </a:r>
          </a:p>
          <a:p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Цели: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Укрепление здоровья дошкольников и приобщение их к здоровому образу жизни.</a:t>
            </a:r>
          </a:p>
          <a:p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Повышение медико-психолого-педагогической компетентности сотрудников и родителей в понимании значимости здорового образа жизни и в воспитании здорового ребенка.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893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1226008125_vista-wallpaper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8401" y="980728"/>
            <a:ext cx="799288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Ожидаемый результат:</a:t>
            </a:r>
            <a:endParaRPr lang="ru-RU" sz="24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Снижение детской заболеваемости, приобщение детей к здоровому образу жизни.</a:t>
            </a:r>
          </a:p>
          <a:p>
            <a:pPr lvl="0"/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Ежегодный мониторинг качества </a:t>
            </a:r>
            <a:r>
              <a:rPr lang="ru-RU" sz="24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здоровьесберегающей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4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здоровьеформирующей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деятельности ДОУ.</a:t>
            </a:r>
          </a:p>
          <a:p>
            <a:pPr lvl="0"/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Повышение медико-психолого-педагогической компетентности родителей в понимании значимости здорового образа жизни и в воспитании здорового ребенка.</a:t>
            </a:r>
          </a:p>
          <a:p>
            <a:pPr lvl="0"/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Осуществление целостного подхода к укреплению здоровья детей, обеспечение их </a:t>
            </a:r>
            <a:r>
              <a:rPr lang="ru-RU" sz="24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психо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-эмоционального благополучия, внедрение оздоровительно-профилактических технологий в работу с детьми.</a:t>
            </a:r>
          </a:p>
          <a:p>
            <a:pPr lvl="0"/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Увеличение посещаемости детьми ДОУ.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3866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1226008125_vista-wallpaper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82920" y="692696"/>
            <a:ext cx="792088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Проект 4. Безопасность образовательного процесса.</a:t>
            </a:r>
            <a:endParaRPr lang="ru-RU" sz="24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Проблемы:</a:t>
            </a:r>
            <a:endParaRPr lang="ru-RU" sz="24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-недостаточное финансирование;</a:t>
            </a:r>
          </a:p>
          <a:p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-недостаточная подготовка родителей к решению вопросов безопасности детей.</a:t>
            </a:r>
          </a:p>
          <a:p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Совершенствование системы управления </a:t>
            </a:r>
            <a:r>
              <a:rPr lang="ru-RU" sz="24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ресурсообеспечивающей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деятельности: поддержание в рабочем состоянии материально-технических ресурсов; управление имуществом учреждения</a:t>
            </a:r>
            <a:r>
              <a:rPr lang="ru-RU" sz="24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Ожидаемый результат:</a:t>
            </a:r>
            <a:endParaRPr lang="ru-RU" sz="24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Благоустроенные площадки</a:t>
            </a:r>
          </a:p>
          <a:p>
            <a:endParaRPr lang="ru-RU" sz="24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439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1226008125_vista-wallpaper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5212" y="1259175"/>
            <a:ext cx="828092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Проект 5. Кадровая </a:t>
            </a:r>
            <a:r>
              <a:rPr 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политика</a:t>
            </a:r>
            <a:endParaRPr lang="en-US" sz="24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Проблемы: 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 связи с ключевыми изменениями требований к организации педагогического процесса в детском саду, образовательным программам, вследствие внедрения ФГОС ДО, сегодня имеются трудности переходного периода ‑ недостаточность информации, знаний и опыта работы в данном направлении.</a:t>
            </a:r>
          </a:p>
          <a:p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Расширение и углубление знаний педагогов о современных подходах к организации образовательной деятельности, применение их в практической деятельности.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9877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1226008125_vista-wallpaper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99592" y="1844824"/>
            <a:ext cx="7344816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Ожидаемый результат:</a:t>
            </a:r>
            <a:endParaRPr lang="ru-RU" sz="24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Готовность педагогов к работе на основе современных требований, проявлению креативности в практической деятельности в соответствии с ФГОС ДО и «Профессионального стандарта педагога».</a:t>
            </a:r>
          </a:p>
          <a:p>
            <a:pPr lvl="0"/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Индивидуальные перспективные планы повышения квалификации педагогов работников.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1883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1226008125_vista-wallpaper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476672"/>
            <a:ext cx="864096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Проект 6. Вариативные формы дошкольного </a:t>
            </a:r>
            <a:r>
              <a:rPr 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образования</a:t>
            </a:r>
            <a:endParaRPr lang="en-US" sz="24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Проблема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: неудовлетворенность в полной мере потребности населения в услугах дошкольного образования.</a:t>
            </a:r>
          </a:p>
          <a:p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обеспечение государственной гарантии доступности дошкольного образования всем гражданам и удовлетворение потребности населения в услугах дошкольного образования.</a:t>
            </a:r>
          </a:p>
          <a:p>
            <a:endParaRPr lang="en-US" sz="24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Ожидаемый </a:t>
            </a:r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результат: </a:t>
            </a:r>
            <a:endParaRPr lang="ru-RU" sz="24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Выравнивание стартовых возможностей детей, не посещающих ДОУ, при поступлении в школу. </a:t>
            </a:r>
          </a:p>
          <a:p>
            <a:pPr lvl="0"/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Обеспечение единства и преемственности семейного и дошкольного воспитания.</a:t>
            </a:r>
          </a:p>
          <a:p>
            <a:pPr lvl="0"/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Повышение педагогической компетенции родителей (законных представителей), воспитывающих детей дошкольного возраста на дому.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3863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1226008125_vista-wallpaper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1412776"/>
            <a:ext cx="849694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Новая модель образа выпускника дошкольного образовательного учреждения</a:t>
            </a:r>
            <a:endParaRPr lang="ru-RU" sz="24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При формировании образа дошкольника мы ориентировались  на систему обобщенных показателей развития ребенка:</a:t>
            </a:r>
          </a:p>
          <a:p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- Развитие системы деятельности ребенка с учетом ведущей деятельности;</a:t>
            </a:r>
          </a:p>
          <a:p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- Генеральная линия развития отдельных психических процессов.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1489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1226008125_vista-wallpaper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1772816"/>
            <a:ext cx="763284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Интеллектуально - мотивационные характеристики деятельности и сферы инициативы, свойственные выпускнику ДОУ</a:t>
            </a:r>
            <a:endParaRPr lang="ru-RU" sz="24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Оздоровительная инициатива. </a:t>
            </a:r>
            <a:endParaRPr lang="en-US" sz="24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Творческая инициатива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sz="24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Инициатива как целеполагание и волевое усилие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. </a:t>
            </a:r>
            <a:endParaRPr lang="en-US" sz="24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Коммуникативная </a:t>
            </a:r>
            <a:r>
              <a:rPr 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инициатива</a:t>
            </a:r>
            <a:endParaRPr lang="en-US" sz="24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Познавательная инициатива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498247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1226008125_vista-wallpaper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47564" y="1484784"/>
            <a:ext cx="784887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Образ педагога дошкольного образовательного учреждения:</a:t>
            </a:r>
            <a:endParaRPr lang="ru-RU" sz="24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24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Коммуникативность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 ;</a:t>
            </a:r>
            <a:endParaRPr lang="en-US" sz="24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2400" dirty="0" err="1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Рефлексивность</a:t>
            </a:r>
            <a:r>
              <a:rPr lang="ru-RU" sz="24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en-US" sz="24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2400" dirty="0" err="1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Инновационность</a:t>
            </a:r>
            <a:r>
              <a:rPr lang="ru-RU" sz="24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en-US" sz="24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Обучаемость;</a:t>
            </a:r>
            <a:endParaRPr lang="en-US" sz="24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Индивидуальный </a:t>
            </a:r>
            <a:r>
              <a:rPr lang="ru-RU" sz="24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подход;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en-US" sz="24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Креативность;</a:t>
            </a:r>
            <a:endParaRPr lang="ru-RU" sz="24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902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1226008125_vista-wallpaper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4384" y="188640"/>
            <a:ext cx="8568095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Прогнозируемый  результат программы развития</a:t>
            </a:r>
            <a:endParaRPr lang="ru-RU" sz="24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МБДОУ </a:t>
            </a:r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«Детский сад присмотра и оздоровления  № 6«Звездочка» к 2022 году</a:t>
            </a:r>
            <a:r>
              <a:rPr 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400" i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400" i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воспитанников и родителей:</a:t>
            </a:r>
            <a:endParaRPr lang="ru-RU" sz="24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- каждому воспитаннику будут предоставлены условия для полноценного личностного роста;</a:t>
            </a:r>
          </a:p>
          <a:p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-хорошее состояние здоровья детей будет способствовать повышению качества их образования;</a:t>
            </a:r>
          </a:p>
          <a:p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-обеспечение индивидуального педагогического и медико – социального сопровождения для каждого воспитанника ДОУ;</a:t>
            </a:r>
          </a:p>
          <a:p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- каждой семье будет предоставлена  консультативная помощь в воспитании и развитии детей, право участия и контроля  в </a:t>
            </a:r>
            <a:r>
              <a:rPr lang="ru-RU" sz="24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воспитательно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– образовательной программе ДОУ;</a:t>
            </a:r>
          </a:p>
          <a:p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- качество </a:t>
            </a:r>
            <a:r>
              <a:rPr lang="ru-RU" sz="24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сформированности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ключевых компетенций детей  будет способствовать успешному обучению ребёнка в школе;</a:t>
            </a:r>
          </a:p>
          <a:p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- система дополнительного образования доступна и качественна.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2983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1226008125_vista-wallpaper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11560" y="1582341"/>
            <a:ext cx="792088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ru-RU" sz="2400" i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Для педагогического персонала:</a:t>
            </a:r>
            <a:endParaRPr lang="ru-RU" sz="24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i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-каждому педагогу будет предоставлена возможность для повышения профессионального мастерства;</a:t>
            </a:r>
          </a:p>
          <a:p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-квалификация педагогов позволит обеспечить </a:t>
            </a:r>
            <a:r>
              <a:rPr lang="ru-RU" sz="24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сформированность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ключевых компетенций дошкольника;</a:t>
            </a:r>
          </a:p>
          <a:p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-будет дальнейшее развитие условий для успешного освоения педагогических технологий;</a:t>
            </a:r>
          </a:p>
          <a:p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- поддержка инновационной деятельности.</a:t>
            </a:r>
          </a:p>
          <a:p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958476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1226008125_vista-wallpaper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11560" y="612845"/>
            <a:ext cx="7776864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i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Для  МБДОУ «Детский сад присмотра и оздоровления  № 6«Звездочка»:</a:t>
            </a:r>
            <a:endParaRPr lang="ru-RU" sz="24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- будет налажена система управления качеством образования дошкольников;</a:t>
            </a:r>
          </a:p>
          <a:p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-органы государственного и общественного самоуправления    учреждением способствуют повышению качества образования детей и расширению внебюджетных средств;</a:t>
            </a:r>
          </a:p>
          <a:p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- развитие сотрудничества с другими социальными системами;</a:t>
            </a:r>
          </a:p>
          <a:p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- будут обновляться и развиваться материально – технические и медико – социальные условия пребывания детей в учреждении.</a:t>
            </a:r>
          </a:p>
          <a:p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Реализация программы позволит сделать процесс развития МБДОУ  более социально - ориентированным.</a:t>
            </a:r>
          </a:p>
          <a:p>
            <a:r>
              <a:rPr lang="ru-RU" b="1" dirty="0"/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6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1226008125_vista-wallpaper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7544" y="197346"/>
            <a:ext cx="828092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Схемы диагностики результативности деятельности ДОУ:</a:t>
            </a:r>
            <a:endParaRPr lang="ru-RU" sz="24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Индикаторы качества образовательного процесса в ДОУ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Уровень </a:t>
            </a:r>
            <a:r>
              <a:rPr lang="ru-RU" sz="24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здоровьесбережения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воспитанников и педагогических работников;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Субъективная удовлетворенность всех участников образовательного процесса его результативностью и условиями;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Развитие речи воспитанников на двух языках в равных объемах;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Соответствие </a:t>
            </a:r>
            <a:r>
              <a:rPr lang="ru-RU" sz="24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воспитательно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-образовательного процесса критериям педагогической деятельности;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Технологичность и преемственность, ориентированными на особенности возрастного развития воспитанников и на уровни продвижения по образовательной программе;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Соответствием содержания образования консолидированному заказу на оказание образовательных услуг.</a:t>
            </a:r>
          </a:p>
        </p:txBody>
      </p:sp>
    </p:spTree>
    <p:extLst>
      <p:ext uri="{BB962C8B-B14F-4D97-AF65-F5344CB8AC3E}">
        <p14:creationId xmlns:p14="http://schemas.microsoft.com/office/powerpoint/2010/main" val="548048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1226008125_vista-wallpaper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5516" y="612844"/>
            <a:ext cx="871296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Признаки деятельности ДОУ в режиме развития:</a:t>
            </a:r>
          </a:p>
          <a:p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актуальность (значимость и своевременность) проводимой работы, направленной на выработку практических мер решения серьезной проблемы;</a:t>
            </a:r>
          </a:p>
          <a:p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включенность в поисковую деятельность большинства педагогов, инновационный потенциал и климат коллектива, а также баланс интересов всех участников инновационной деятельности;</a:t>
            </a:r>
          </a:p>
          <a:p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характеристика результатов: эффективность, продуктивность, оптимальность;</a:t>
            </a:r>
          </a:p>
          <a:p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показатели инновационного развития: устойчивость, </a:t>
            </a:r>
            <a:r>
              <a:rPr lang="ru-RU" sz="24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воспроизводимость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качественная трансформация системы управления, всех компонентов целостного педагогического процесса и условий его реализации в ДОУ.</a:t>
            </a:r>
          </a:p>
        </p:txBody>
      </p:sp>
    </p:spTree>
    <p:extLst>
      <p:ext uri="{BB962C8B-B14F-4D97-AF65-F5344CB8AC3E}">
        <p14:creationId xmlns:p14="http://schemas.microsoft.com/office/powerpoint/2010/main" val="3576567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 isContent="1"/>
      </p:transition>
    </mc:Choice>
    <mc:Fallback xmlns="">
      <p:transition spd="slow" advClick="0" advTm="8000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2279</Words>
  <Application>Microsoft Office PowerPoint</Application>
  <PresentationFormat>Экран (4:3)</PresentationFormat>
  <Paragraphs>323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8</cp:revision>
  <dcterms:created xsi:type="dcterms:W3CDTF">2017-10-05T16:37:14Z</dcterms:created>
  <dcterms:modified xsi:type="dcterms:W3CDTF">2021-11-09T12:54:11Z</dcterms:modified>
</cp:coreProperties>
</file>